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5" r:id="rId6"/>
    <p:sldId id="277" r:id="rId7"/>
    <p:sldId id="278" r:id="rId8"/>
    <p:sldId id="279" r:id="rId9"/>
    <p:sldId id="281" r:id="rId10"/>
    <p:sldId id="280" r:id="rId11"/>
    <p:sldId id="282" r:id="rId12"/>
    <p:sldId id="283" r:id="rId13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15A40"/>
    <a:srgbClr val="286759"/>
    <a:srgbClr val="1B4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12"/>
    <p:restoredTop sz="86667" autoAdjust="0"/>
  </p:normalViewPr>
  <p:slideViewPr>
    <p:cSldViewPr snapToGrid="0" snapToObjects="1">
      <p:cViewPr varScale="1">
        <p:scale>
          <a:sx n="99" d="100"/>
          <a:sy n="99" d="100"/>
        </p:scale>
        <p:origin x="4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4" d="100"/>
          <a:sy n="154" d="100"/>
        </p:scale>
        <p:origin x="19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9738E5-3D41-D248-A7BE-860B5BB2CF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0E392D-D5BD-1746-A758-0E07B857266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22CFEA-A781-B84C-B30A-7AD2835774A0}" type="datetimeFigureOut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83E68D-2828-734A-9FEA-E92330460E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1B149-0CC8-C649-9C9A-642933685A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CD5F4-27D6-134C-8635-1193856DF696}" type="slidenum"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47006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jpg>
</file>

<file path=ppt/media/image14.jpeg>
</file>

<file path=ppt/media/image2.pn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3F4B4D-BCA7-CF44-98CD-D4476F97717F}" type="datetimeFigureOut">
              <a:t>14-05-2023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9574D3-70F9-3946-AF88-1FD3CCD79F27}" type="slidenum"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574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rside uden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4918" y="1989946"/>
            <a:ext cx="9682163" cy="1971954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4918" y="4215620"/>
            <a:ext cx="9682163" cy="17362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29635-8AFB-4941-9B0D-8B1111B9E4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67191" r="16494"/>
          <a:stretch/>
        </p:blipFill>
        <p:spPr>
          <a:xfrm>
            <a:off x="7818629" y="0"/>
            <a:ext cx="4373371" cy="12190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7197E-D239-6E42-9FC4-2CAC826601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0582" y="333841"/>
            <a:ext cx="1190833" cy="1190833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59432CE-DD34-544C-9DA5-E197F808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0159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99C46D-3512-3F42-8597-E1DE978E0C65}" type="datetime1">
              <a:t>14-05-2023</a:t>
            </a:fld>
            <a:endParaRPr lang="en-DK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9C77A74C-AD26-3B43-839F-93917B8B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2323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24556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4320000" cy="44409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05022-B7B8-804B-9926-2D1A5F14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7704" y="1657205"/>
            <a:ext cx="4320000" cy="44409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1253A-7188-8B4D-836C-9009FCB8EC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08E1BE1-08C4-0043-BCDF-B60C1E46B2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D3C24CA-F09D-D746-8710-4BFA0D1003CF}" type="datetime1">
              <a:t>14-05-2023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14189-B024-924A-B0A2-C707CB50E3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95883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4320000" cy="4442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55950" y="1657205"/>
            <a:ext cx="432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E11385-2D80-704A-9DE0-96AEE28DC31C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77565-C7D5-474F-A4BD-CF3BA7B1F42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15C83E-4C06-7847-B1B2-5EA1E6484DB4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73BB1-BED5-6549-A022-ADA0DE59C6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07916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1657205"/>
            <a:ext cx="432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55950" y="1657205"/>
            <a:ext cx="432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B3C39-40AA-9B46-87FD-0F2D645949D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AC7CE2-B803-A341-92DC-09348186F4E4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AD3B6-A2EB-E045-AD80-9F59127486A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2632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spalter - kombi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387284-B4EC-8C41-9C35-398D8A396D23}"/>
              </a:ext>
            </a:extLst>
          </p:cNvPr>
          <p:cNvSpPr/>
          <p:nvPr userDrawn="1"/>
        </p:nvSpPr>
        <p:spPr>
          <a:xfrm>
            <a:off x="1686909" y="1657204"/>
            <a:ext cx="5166891" cy="52007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D52920-F1A8-6D46-9184-48AE2E0D21D5}"/>
              </a:ext>
            </a:extLst>
          </p:cNvPr>
          <p:cNvSpPr/>
          <p:nvPr userDrawn="1"/>
        </p:nvSpPr>
        <p:spPr>
          <a:xfrm>
            <a:off x="6853800" y="1657204"/>
            <a:ext cx="5338199" cy="5200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526FCB-2394-FB42-8B96-5022A8FA2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5510" y="1898505"/>
            <a:ext cx="4500000" cy="4440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3C00D2E-AB99-A847-BB02-2CCD941FA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82400" y="1898505"/>
            <a:ext cx="4500000" cy="444092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78880-9B9B-2A45-802F-60A7CB38DEA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888E75B-06F1-764D-90C2-21FDDFD5D3A5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19CB-5AF1-8E4E-B4A0-60E4AB3EE1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36498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70154" b="41863"/>
          <a:stretch/>
        </p:blipFill>
        <p:spPr>
          <a:xfrm rot="16200000">
            <a:off x="10021725" y="-788745"/>
            <a:ext cx="1370427" cy="294791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86910" y="1658294"/>
            <a:ext cx="9089040" cy="1800000"/>
          </a:xfrm>
        </p:spPr>
        <p:txBody>
          <a:bodyPr/>
          <a:lstStyle>
            <a:lvl1pPr algn="ctr">
              <a:buFontTx/>
              <a:buNone/>
              <a:defRPr sz="2800">
                <a:solidFill>
                  <a:schemeClr val="accent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endParaRPr lang="en-DK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92229" y="3573873"/>
            <a:ext cx="1878403" cy="1878403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967" y="5593108"/>
            <a:ext cx="5762926" cy="555625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1900">
                <a:solidFill>
                  <a:schemeClr val="accent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27B93-B1D0-6C41-98A7-5158EB3ABD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47499FB-D8B2-BB40-8058-AAE390A30478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12867-EFD5-FE4D-A547-E6CF94AAB8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596940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86910" y="1658294"/>
            <a:ext cx="9089040" cy="1800000"/>
          </a:xfrm>
        </p:spPr>
        <p:txBody>
          <a:bodyPr/>
          <a:lstStyle>
            <a:lvl1pPr algn="ctr">
              <a:buFontTx/>
              <a:buNone/>
              <a:defRPr sz="28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endParaRPr lang="en-DK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92229" y="3553713"/>
            <a:ext cx="1878403" cy="1878403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967" y="5572948"/>
            <a:ext cx="5762926" cy="555625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19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242F0F-8B73-F24F-8A62-ADCFF7AA28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671" r="70154" b="41863"/>
          <a:stretch/>
        </p:blipFill>
        <p:spPr>
          <a:xfrm rot="16200000">
            <a:off x="10021725" y="-788745"/>
            <a:ext cx="1370427" cy="2947915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33831-7C95-0042-B96A-72DA64231B1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B1F29B8-BB26-2742-B15B-3E34A08D2A82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CD171-CBFD-8547-AB36-4FC726ED92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09512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07A8B3-9444-6A49-8D85-7AB47CC1997A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EB80BE-E667-D140-A01F-1C8D7D33B3B7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65756" b="41863"/>
          <a:stretch/>
        </p:blipFill>
        <p:spPr>
          <a:xfrm rot="16200000">
            <a:off x="9830692" y="-658044"/>
            <a:ext cx="1684761" cy="294791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4937EF-C11A-9642-A258-53BF52748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86910" y="1658294"/>
            <a:ext cx="9090000" cy="1800000"/>
          </a:xfrm>
        </p:spPr>
        <p:txBody>
          <a:bodyPr/>
          <a:lstStyle>
            <a:lvl1pPr algn="ctr">
              <a:buFontTx/>
              <a:buNone/>
              <a:defRPr sz="2800">
                <a:solidFill>
                  <a:schemeClr val="bg1"/>
                </a:solidFill>
              </a:defRPr>
            </a:lvl1pPr>
            <a:lvl2pPr algn="ctr">
              <a:buFontTx/>
              <a:buNone/>
              <a:defRPr/>
            </a:lvl2pPr>
            <a:lvl3pPr algn="ctr">
              <a:buFontTx/>
              <a:buNone/>
              <a:defRPr/>
            </a:lvl3pPr>
            <a:lvl4pPr algn="ctr">
              <a:buFontTx/>
              <a:buNone/>
              <a:defRPr/>
            </a:lvl4pPr>
            <a:lvl5pPr algn="ctr">
              <a:buFontTx/>
              <a:buNone/>
              <a:defRPr/>
            </a:lvl5pPr>
          </a:lstStyle>
          <a:p>
            <a:pPr lvl="0"/>
            <a:endParaRPr lang="en-DK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3877591-F20C-564C-A0FF-30F37E679E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92229" y="3553713"/>
            <a:ext cx="1878403" cy="1878403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algn="ctr"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01A9FE-093E-6149-B363-F4B346163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967" y="5572948"/>
            <a:ext cx="5762926" cy="555625"/>
          </a:xfrm>
        </p:spPr>
        <p:txBody>
          <a:bodyPr/>
          <a:lstStyle>
            <a:lvl1pPr algn="ctr">
              <a:buFont typeface="Arial" panose="020B0604020202020204" pitchFamily="34" charset="0"/>
              <a:buNone/>
              <a:defRPr sz="1900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  <a:endParaRPr lang="en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CAA21C-6F17-134F-9260-A29B6F9835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0B6E8-3EF9-7E4F-BAFA-7185FEBD6B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7825" r="47301" b="41854"/>
          <a:stretch/>
        </p:blipFill>
        <p:spPr>
          <a:xfrm rot="16200000">
            <a:off x="10173622" y="-942586"/>
            <a:ext cx="1062747" cy="2947915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7EAC-2DC4-5648-8CB4-36DBA97BDDA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C625AF3-5E73-3741-B3E0-C291B5487635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37889-7A5A-024A-BA62-2DDF81C38C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9128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rt over Danm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0AE6E-D6F0-B04D-8D90-FC287A4ECC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9485"/>
          <a:stretch/>
        </p:blipFill>
        <p:spPr>
          <a:xfrm>
            <a:off x="6345977" y="893676"/>
            <a:ext cx="5706323" cy="50706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B6C65F-248E-404F-A64F-0889E47CCD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39310" y="749300"/>
            <a:ext cx="5359400" cy="53594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F35B58-434F-6541-A5AB-C591B3ECF203}"/>
              </a:ext>
            </a:extLst>
          </p:cNvPr>
          <p:cNvSpPr/>
          <p:nvPr userDrawn="1"/>
        </p:nvSpPr>
        <p:spPr>
          <a:xfrm>
            <a:off x="139699" y="6196603"/>
            <a:ext cx="5956299" cy="6703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6CFE4-1D8A-E048-B114-07488293B0B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8004B7F-D5A9-0944-A659-E53445E204A6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6A596-2163-8545-8C2C-3F4CEAE81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783453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+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88E311-2A15-C94D-B456-72D1CCD5E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54721" y="1178560"/>
            <a:ext cx="5578555" cy="450088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E67A-8BC5-9547-BE05-E18658D4B13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F8B3DA8-E344-4F43-9C85-CA6C68C61A0E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3F1F0-3BDB-F345-85CA-81DFED071A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544467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670362"/>
            <a:ext cx="6096001" cy="61876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93084" y="-2623120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49EF7-2957-2746-8802-3ED83348F0A2}"/>
              </a:ext>
            </a:extLst>
          </p:cNvPr>
          <p:cNvSpPr/>
          <p:nvPr userDrawn="1"/>
        </p:nvSpPr>
        <p:spPr>
          <a:xfrm>
            <a:off x="139699" y="6196603"/>
            <a:ext cx="5956299" cy="6703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B9097-3EDF-1F46-BE31-2B90A72816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EC99A3-670E-3D47-9C33-BCC74F0BDE65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B9541-8548-BC40-8715-243C088AD43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37932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ed prik-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59" y="2002118"/>
            <a:ext cx="5057606" cy="1971954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159" y="4227792"/>
            <a:ext cx="5057606" cy="197195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0CA3239-F5FB-4147-94AB-91D7469249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85072" y="1178560"/>
            <a:ext cx="5578555" cy="4500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2761D1-0BB9-2A43-8BD5-EDF1F7CD81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986" y="333841"/>
            <a:ext cx="1190833" cy="1190833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71F83-78F9-F742-85DF-DD9411B3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0159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FC34BD-7860-2B48-B7CD-3ED1D64EF2B2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0DD28-FDEA-344F-BA16-42E22E63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2323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642717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 userDrawn="1"/>
        </p:nvSpPr>
        <p:spPr>
          <a:xfrm>
            <a:off x="139700" y="0"/>
            <a:ext cx="5956299" cy="61966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159111" cy="124547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159111" cy="359034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670362"/>
            <a:ext cx="6096001" cy="61876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93084" y="-2623120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D8A9A-AA37-714D-A8D8-3132C83A2E35}"/>
              </a:ext>
            </a:extLst>
          </p:cNvPr>
          <p:cNvSpPr/>
          <p:nvPr userDrawn="1"/>
        </p:nvSpPr>
        <p:spPr>
          <a:xfrm>
            <a:off x="139699" y="6196603"/>
            <a:ext cx="5956299" cy="6703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8D203-B7E4-BD45-9EF4-F9F9C5C7F18C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EFDF3-D9B1-7248-97B0-4784DA92465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9BEC277-B8E0-4542-A7E1-479CF20BE838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46920-548D-E743-AC82-05E415E76C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779956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 userDrawn="1"/>
        </p:nvSpPr>
        <p:spPr>
          <a:xfrm>
            <a:off x="139700" y="1"/>
            <a:ext cx="735338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5673557" cy="124547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3"/>
            <a:ext cx="5673557" cy="445168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93084" y="1237680"/>
            <a:ext cx="3860800" cy="538945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B1A36D61-D8DA-7845-A664-7326F84748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93084" y="-2623120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344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-billede-lille-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409B01-12B2-9A43-9C48-8F38C41DDD2E}"/>
              </a:ext>
            </a:extLst>
          </p:cNvPr>
          <p:cNvSpPr/>
          <p:nvPr userDrawn="1"/>
        </p:nvSpPr>
        <p:spPr>
          <a:xfrm>
            <a:off x="139700" y="0"/>
            <a:ext cx="5956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88F7C-1DB2-4244-B5F2-48B5AFD08FCB}"/>
              </a:ext>
            </a:extLst>
          </p:cNvPr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595" y="361007"/>
            <a:ext cx="9657290" cy="666312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3085" y="1237680"/>
            <a:ext cx="3860800" cy="54275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88C9408-E712-694B-A898-C7DB3D8FE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96595" y="1228897"/>
            <a:ext cx="5540155" cy="54275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E18727-498C-7746-8334-81988A6FE7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594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+billede - sim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4656581-5A1E-9E40-9423-FB904311C0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3800" y="0"/>
            <a:ext cx="53382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A2706-9F69-164D-93ED-25B4729D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670363"/>
            <a:ext cx="4500000" cy="1245475"/>
          </a:xfrm>
        </p:spPr>
        <p:txBody>
          <a:bodyPr anchor="t" anchorCtr="0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633C-CE8D-FB44-A2A1-A92ECA74F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6910" y="2175454"/>
            <a:ext cx="4500000" cy="404370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08651-DECA-8A4F-B4BA-1A50BF6A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B2557-B827-0544-BA96-FEA89DCCB74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694DF60-32C9-954F-9C35-D7B2DD5CAFDC}" type="datetime1">
              <a:t>14-05-2023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CA307-26D5-1B45-AF75-17E0487BC49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338543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A5FE5-042E-644F-8D6A-DC8E3C5EE21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8D7981A-9F51-AE45-98CC-CBF3A0C6AAF2}" type="datetime1">
              <a:t>14-05-2023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0E81C-D115-C545-98BC-A04003B704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046143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BB7ABA-6A87-2340-9771-CE7DC18B4A70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E31D19-A240-1B44-AF8B-CAD61F6A91A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29A4BE2-31F3-A549-8997-DF599352461A}" type="datetime1">
              <a:t>14-05-2023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8B3FF-2C5B-194D-BE27-F8F5CB03162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107697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overskrif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716FD-321A-C14C-9E95-DD018D28EDE0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5A3DC-8552-6F42-A64B-CA94E3B890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D26F9-CBFF-414D-8CF6-3D929C39C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AE506-EC7A-3F40-BA46-5D9142203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2AA30A-7BDB-3840-9219-85770CF0761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4BD1066-FB45-3845-9CDC-5B994C4295CF}" type="datetime1">
              <a:t>14-05-2023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4351FD-7B1B-084C-8C67-91802E757A4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25460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9C182-4E5F-5545-95B4-460FA7A8DBD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610BD68-4F16-EE4B-89F4-8B760B0BF165}" type="datetime1">
              <a:t>14-05-2023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904C4E-1A9B-8F42-8578-4E207C21DA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111182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511642-C5EB-8949-9899-12D4A615F80C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7FB62-121D-B647-9D8C-D1ABFA31A7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140A7-4AFC-1F40-90CB-EFCD3786F6D2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E437A7D-31BE-C946-B4C3-CCD9AEFE60E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543E42-590D-2E4E-8C57-E92B574E3B7D}" type="datetime1">
              <a:t>14-05-2023</a:t>
            </a:fld>
            <a:endParaRPr lang="en-DK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763C40-C4D0-6445-ACDE-59420E83BF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7072736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0B3C4-0F98-DE4F-811F-E4B7407E0F62}"/>
              </a:ext>
            </a:extLst>
          </p:cNvPr>
          <p:cNvSpPr/>
          <p:nvPr userDrawn="1"/>
        </p:nvSpPr>
        <p:spPr>
          <a:xfrm>
            <a:off x="139700" y="0"/>
            <a:ext cx="12052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9021E-6D17-C843-9C93-C008DA46C7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47E042-D1B2-BC4A-A2DC-D7191BE23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B92F9-B333-044A-A3A0-B15A197D00F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F08911E-102F-8D4D-BCD4-E520353FDCD3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5663C-56A2-B144-8994-C394B4A0985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51359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59" y="2002118"/>
            <a:ext cx="5057606" cy="1971954"/>
          </a:xfrm>
        </p:spPr>
        <p:txBody>
          <a:bodyPr anchor="b"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159" y="4227792"/>
            <a:ext cx="5057606" cy="197195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60554-2A21-2E4E-8E6F-61D4F5B17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0986" y="333841"/>
            <a:ext cx="1190833" cy="1190833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B35F6-556C-2A41-98CF-27BB29AAC27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90159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142618-DDE1-5240-8D3B-728C29213A49}" type="datetime1">
              <a:t>14-05-2023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4DFC-B4D9-EC4B-8C67-42EA52D052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62323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076933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treg"/>
          <p:cNvSpPr/>
          <p:nvPr/>
        </p:nvSpPr>
        <p:spPr>
          <a:xfrm>
            <a:off x="437584" y="1449000"/>
            <a:ext cx="11247461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 algn="l" defTabSz="2286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71" name="Streg"/>
          <p:cNvSpPr/>
          <p:nvPr/>
        </p:nvSpPr>
        <p:spPr>
          <a:xfrm>
            <a:off x="441564" y="459000"/>
            <a:ext cx="11247461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 algn="l" defTabSz="2286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72" name="Titeltekst"/>
          <p:cNvSpPr txBox="1">
            <a:spLocks noGrp="1"/>
          </p:cNvSpPr>
          <p:nvPr>
            <p:ph type="title"/>
          </p:nvPr>
        </p:nvSpPr>
        <p:spPr>
          <a:xfrm>
            <a:off x="441564" y="538075"/>
            <a:ext cx="11239500" cy="83185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Titeltekst</a:t>
            </a:r>
            <a:endParaRPr dirty="0"/>
          </a:p>
        </p:txBody>
      </p:sp>
      <p:sp>
        <p:nvSpPr>
          <p:cNvPr id="73" name="Brødtekst, niveau et…"/>
          <p:cNvSpPr txBox="1">
            <a:spLocks noGrp="1"/>
          </p:cNvSpPr>
          <p:nvPr>
            <p:ph type="body" idx="1"/>
          </p:nvPr>
        </p:nvSpPr>
        <p:spPr>
          <a:xfrm>
            <a:off x="437584" y="1644650"/>
            <a:ext cx="7311600" cy="4788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>
              <a:spcBef>
                <a:spcPts val="600"/>
              </a:spcBef>
              <a:defRPr sz="1800"/>
            </a:lvl3pPr>
            <a:lvl4pPr>
              <a:spcBef>
                <a:spcPts val="600"/>
              </a:spcBef>
              <a:defRPr sz="1800"/>
            </a:lvl4pPr>
            <a:lvl5pPr>
              <a:spcBef>
                <a:spcPts val="600"/>
              </a:spcBef>
              <a:defRPr sz="1800"/>
            </a:lvl5pPr>
          </a:lstStyle>
          <a:p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et</a:t>
            </a:r>
          </a:p>
          <a:p>
            <a:pPr lvl="1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to</a:t>
            </a:r>
          </a:p>
          <a:p>
            <a:pPr lvl="2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</a:t>
            </a:r>
            <a:r>
              <a:rPr dirty="0" err="1"/>
              <a:t>tre</a:t>
            </a:r>
            <a:endParaRPr dirty="0"/>
          </a:p>
          <a:p>
            <a:pPr lvl="3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fire</a:t>
            </a:r>
          </a:p>
          <a:p>
            <a:pPr lvl="4"/>
            <a:r>
              <a:rPr dirty="0" err="1"/>
              <a:t>Brødtekst</a:t>
            </a:r>
            <a:r>
              <a:rPr dirty="0"/>
              <a:t>, </a:t>
            </a:r>
            <a:r>
              <a:rPr dirty="0" err="1"/>
              <a:t>niveau</a:t>
            </a:r>
            <a:r>
              <a:rPr dirty="0"/>
              <a:t> fem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sz="quarter" idx="10"/>
          </p:nvPr>
        </p:nvSpPr>
        <p:spPr>
          <a:xfrm>
            <a:off x="8295264" y="1644650"/>
            <a:ext cx="3385800" cy="478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a-DK" dirty="0"/>
          </a:p>
        </p:txBody>
      </p:sp>
      <p:sp>
        <p:nvSpPr>
          <p:cNvPr id="9" name="Streg"/>
          <p:cNvSpPr/>
          <p:nvPr userDrawn="1"/>
        </p:nvSpPr>
        <p:spPr>
          <a:xfrm rot="5400000">
            <a:off x="5631264" y="4038650"/>
            <a:ext cx="4788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 algn="l" defTabSz="2286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</p:spTree>
    <p:extLst>
      <p:ext uri="{BB962C8B-B14F-4D97-AF65-F5344CB8AC3E}">
        <p14:creationId xmlns:p14="http://schemas.microsoft.com/office/powerpoint/2010/main" val="269855969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ed billede og prik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04AC9E-8691-3E41-86D8-A1DD9721EB97}"/>
              </a:ext>
            </a:extLst>
          </p:cNvPr>
          <p:cNvSpPr/>
          <p:nvPr userDrawn="1"/>
        </p:nvSpPr>
        <p:spPr>
          <a:xfrm>
            <a:off x="142873" y="1941792"/>
            <a:ext cx="5952652" cy="4188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9CC3-5BCD-1C4D-B3CC-A48ABFCB7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59" y="2212433"/>
            <a:ext cx="5057606" cy="1971954"/>
          </a:xfrm>
        </p:spPr>
        <p:txBody>
          <a:bodyPr anchor="b"/>
          <a:lstStyle>
            <a:lvl1pPr algn="l">
              <a:defRPr sz="4800">
                <a:solidFill>
                  <a:schemeClr val="accent1"/>
                </a:solidFill>
              </a:defRPr>
            </a:lvl1pPr>
          </a:lstStyle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70B72-74F5-624B-BE2E-A0A73EC0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159" y="4438107"/>
            <a:ext cx="5057606" cy="147180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DD7DC29-932C-3F45-A909-DD363CAA37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2286001"/>
            <a:ext cx="6095999" cy="3844478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>
              <a:buFont typeface="Arial" panose="020B0604020202020204" pitchFamily="34" charset="0"/>
              <a:buNone/>
              <a:defRPr/>
            </a:lvl1pPr>
          </a:lstStyle>
          <a:p>
            <a:endParaRPr lang="en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170D7-924F-5C48-95E5-5663BE4383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93084" y="-1224393"/>
            <a:ext cx="3860800" cy="3860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buFont typeface="Arial" panose="020B0604020202020204" pitchFamily="34" charset="0"/>
              <a:buNone/>
              <a:defRPr sz="100"/>
            </a:lvl1pPr>
          </a:lstStyle>
          <a:p>
            <a:pPr lvl="0"/>
            <a:endParaRPr lang="en-DK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E9EEFC-CE26-B346-AB81-64E3441EBF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0582" y="333841"/>
            <a:ext cx="1190833" cy="1190833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5DBE-3965-C145-A1B2-4EF51695D4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90158" y="6356350"/>
            <a:ext cx="964215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4853D3-495A-2B45-9A55-1CD91DC6E6AB}" type="datetime1">
              <a:t>14-05-2023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CF56E-1D2D-2243-B099-B77B60BB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62322" y="6356349"/>
            <a:ext cx="8016876" cy="2795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36171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5" y="0"/>
            <a:ext cx="12049125" cy="6858000"/>
          </a:xfrm>
          <a:prstGeom prst="rect">
            <a:avLst/>
          </a:prstGeom>
          <a:solidFill>
            <a:srgbClr val="1B4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8FD01E-C2AF-0545-A1C8-D693A2F4D3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06722" y="1165683"/>
            <a:ext cx="5578555" cy="45008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999964C-223D-1848-BEFE-48231E458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8364" y="1191437"/>
            <a:ext cx="9975271" cy="4475126"/>
          </a:xfrm>
        </p:spPr>
        <p:txBody>
          <a:bodyPr anchor="ctr" anchorCtr="0"/>
          <a:lstStyle>
            <a:lvl1pPr algn="ctr">
              <a:defRPr sz="14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DBB20DC-26EF-5D41-8DD9-B0052414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68D434-6EEF-A043-916B-48E5F63BD01D}" type="datetime1">
              <a:t>14-05-2023</a:t>
            </a:fld>
            <a:endParaRPr lang="en-DK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35A56E0-2ED3-4A4D-889C-6E665627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D40CF5C-382E-7E48-A2FE-1279B944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53815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D7C5FA-4BA2-A744-A70C-7E6470FDA8B0}"/>
              </a:ext>
            </a:extLst>
          </p:cNvPr>
          <p:cNvSpPr/>
          <p:nvPr userDrawn="1"/>
        </p:nvSpPr>
        <p:spPr>
          <a:xfrm>
            <a:off x="142874" y="0"/>
            <a:ext cx="1204912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1DF9F-FCCB-3645-BA95-B62B9261E2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9485" b="45585"/>
          <a:stretch/>
        </p:blipFill>
        <p:spPr>
          <a:xfrm>
            <a:off x="2550239" y="2833282"/>
            <a:ext cx="7091520" cy="3429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FFB8350-112B-3743-9589-1F862B26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8364" y="1191437"/>
            <a:ext cx="9975271" cy="4475126"/>
          </a:xfrm>
        </p:spPr>
        <p:txBody>
          <a:bodyPr anchor="ctr" anchorCtr="0"/>
          <a:lstStyle>
            <a:lvl1pPr algn="ctr">
              <a:defRPr sz="14000">
                <a:solidFill>
                  <a:schemeClr val="bg1"/>
                </a:solidFill>
              </a:defRPr>
            </a:lvl1pPr>
          </a:lstStyle>
          <a:p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F4D60-CCAA-B14C-B93E-67992D18D2C9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F85D0-41C0-8941-8437-04EAC765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EA48EE-223B-F64C-BAD5-5ABAC20D5251}" type="datetime1">
              <a:t>14-05-2023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8E51B-70E8-9B4A-BD67-F1D09F35C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2A915D-CF57-5B4A-8581-AFFA9754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30660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hvid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6910" y="1657205"/>
            <a:ext cx="9089040" cy="44409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5DD72-5E4A-3748-B11F-C9F9CEB8F9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671" r="65756" b="41863"/>
          <a:stretch/>
        </p:blipFill>
        <p:spPr>
          <a:xfrm>
            <a:off x="10648950" y="3966569"/>
            <a:ext cx="1684761" cy="2947915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1E398-75B3-B540-B8FE-95242F7AF79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79A4C8A1-72AE-464E-8FCD-BE6D6CC3E333}" type="datetime1">
              <a:t>14-05-2023</a:t>
            </a:fld>
            <a:endParaRPr lang="en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B0CB26-A08D-0E49-911D-09789AB725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2981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lys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08ED0F-E8E3-3943-A399-5CF4A883E4B1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7A5AF-4C32-144D-9D36-346EC40D9A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671" r="65756" b="41863"/>
          <a:stretch/>
        </p:blipFill>
        <p:spPr>
          <a:xfrm>
            <a:off x="10648950" y="3966569"/>
            <a:ext cx="1684761" cy="2947915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7F6E9A-388B-7843-84C7-47D1BD3D7C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AEDF6B0-F5CD-E14B-A5A7-939223A3FACA}" type="datetime1">
              <a:t>14-05-2023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A4E30-54B8-D841-B7E1-F4FF79DF9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1368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mørk bag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8C97ED-28F1-2042-9DF4-C9A277DE13FF}"/>
              </a:ext>
            </a:extLst>
          </p:cNvPr>
          <p:cNvSpPr/>
          <p:nvPr userDrawn="1"/>
        </p:nvSpPr>
        <p:spPr>
          <a:xfrm>
            <a:off x="139700" y="0"/>
            <a:ext cx="120522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E69A-D904-D147-BD2C-47A9566A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F1E5EA-0644-DF46-A7B1-274B2062E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0D4EF4-C1E7-F244-A90E-5B63438B62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4DD02-C0F4-4947-AEA3-A51829149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2980"/>
          <a:stretch/>
        </p:blipFill>
        <p:spPr>
          <a:xfrm>
            <a:off x="488950" y="447938"/>
            <a:ext cx="858395" cy="8887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3FA64-DC2B-2A47-A6D8-471173CA45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7825" r="44355" b="41854"/>
          <a:stretch/>
        </p:blipFill>
        <p:spPr>
          <a:xfrm>
            <a:off x="10964207" y="3963727"/>
            <a:ext cx="1273248" cy="2947915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F49D2-1D38-C549-AFD7-BAF7225423D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B363BC7-117B-7C42-849D-1BFCB9FAE5B8}" type="datetime1">
              <a:t>14-05-2023</a:t>
            </a:fld>
            <a:endParaRPr lang="en-DK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D1D94E-B680-E34F-945B-F0DCAC4BA2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8407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0142-BBA2-6642-97B4-666525D1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910" y="447938"/>
            <a:ext cx="9089040" cy="797537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97DA2-A384-7842-8FE4-5D0E69845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6910" y="1657205"/>
            <a:ext cx="9089040" cy="444092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972E0-9713-4949-8065-02A4226D5A70}"/>
              </a:ext>
            </a:extLst>
          </p:cNvPr>
          <p:cNvPicPr>
            <a:picLocks noChangeAspect="1"/>
          </p:cNvPicPr>
          <p:nvPr userDrawn="1"/>
        </p:nvPicPr>
        <p:blipFill>
          <a:blip r:embed="rId32"/>
          <a:stretch>
            <a:fillRect/>
          </a:stretch>
        </p:blipFill>
        <p:spPr>
          <a:xfrm>
            <a:off x="488045" y="447939"/>
            <a:ext cx="853694" cy="87468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20AB8C-47EB-284B-BEF0-3CAC31FCFE86}"/>
              </a:ext>
            </a:extLst>
          </p:cNvPr>
          <p:cNvSpPr/>
          <p:nvPr userDrawn="1"/>
        </p:nvSpPr>
        <p:spPr>
          <a:xfrm>
            <a:off x="1" y="0"/>
            <a:ext cx="142874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Slide Number Placeholder 11">
            <a:extLst>
              <a:ext uri="{FF2B5EF4-FFF2-40B4-BE49-F238E27FC236}">
                <a16:creationId xmlns:a16="http://schemas.microsoft.com/office/drawing/2014/main" id="{76EEAD9F-26F0-DF48-B9B7-D3450C237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362689" y="3327135"/>
            <a:ext cx="1104405" cy="283729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buFontTx/>
              <a:buBlip>
                <a:blip r:embed="rId33"/>
              </a:buBlip>
              <a:defRPr sz="1400"/>
            </a:lvl1pPr>
          </a:lstStyle>
          <a:p>
            <a:pPr marL="180975" indent="-180975"/>
            <a:r>
              <a:rPr lang="en-GB"/>
              <a:t>Side </a:t>
            </a:r>
            <a:fld id="{EDB0DC35-459C-3B4E-A4B1-B3E8F3307FCE}" type="slidenum">
              <a:rPr lang="en-DK"/>
              <a:pPr marL="180975" indent="-180975"/>
              <a:t>‹nr.›</a:t>
            </a:fld>
            <a:endParaRPr lang="en-DK" sz="140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FEAF04A-204F-AC49-871E-33511BA07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9074" y="6356349"/>
            <a:ext cx="8016876" cy="27958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/>
              <a:t>Titel på PP, Oplægsholder titel, Oplægsholder navn</a:t>
            </a:r>
            <a:endParaRPr lang="en-DK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5C2E710-BCD3-2041-8DB1-98969394E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86910" y="6356350"/>
            <a:ext cx="964215" cy="279582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1200"/>
            </a:lvl1pPr>
          </a:lstStyle>
          <a:p>
            <a:fld id="{BAE43D5D-9ED8-6542-8FC8-5B1BBA98D061}" type="datetime1">
              <a:t>14-05-2023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5456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8" r:id="rId3"/>
    <p:sldLayoutId id="2147483660" r:id="rId4"/>
    <p:sldLayoutId id="2147483676" r:id="rId5"/>
    <p:sldLayoutId id="2147483677" r:id="rId6"/>
    <p:sldLayoutId id="2147483662" r:id="rId7"/>
    <p:sldLayoutId id="2147483650" r:id="rId8"/>
    <p:sldLayoutId id="2147483663" r:id="rId9"/>
    <p:sldLayoutId id="2147483652" r:id="rId10"/>
    <p:sldLayoutId id="2147483665" r:id="rId11"/>
    <p:sldLayoutId id="2147483664" r:id="rId12"/>
    <p:sldLayoutId id="2147483666" r:id="rId13"/>
    <p:sldLayoutId id="2147483678" r:id="rId14"/>
    <p:sldLayoutId id="2147483679" r:id="rId15"/>
    <p:sldLayoutId id="2147483680" r:id="rId16"/>
    <p:sldLayoutId id="2147483667" r:id="rId17"/>
    <p:sldLayoutId id="2147483675" r:id="rId18"/>
    <p:sldLayoutId id="2147483668" r:id="rId19"/>
    <p:sldLayoutId id="2147483661" r:id="rId20"/>
    <p:sldLayoutId id="2147483671" r:id="rId21"/>
    <p:sldLayoutId id="2147483681" r:id="rId22"/>
    <p:sldLayoutId id="2147483657" r:id="rId23"/>
    <p:sldLayoutId id="2147483669" r:id="rId24"/>
    <p:sldLayoutId id="2147483672" r:id="rId25"/>
    <p:sldLayoutId id="2147483654" r:id="rId26"/>
    <p:sldLayoutId id="2147483655" r:id="rId27"/>
    <p:sldLayoutId id="2147483674" r:id="rId28"/>
    <p:sldLayoutId id="2147483673" r:id="rId29"/>
    <p:sldLayoutId id="2147483682" r:id="rId3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>
          <a:solidFill>
            <a:schemeClr val="tx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184150" indent="-184150" algn="l" defTabSz="914400" rtl="0" eaLnBrk="1" latinLnBrk="0" hangingPunct="1">
        <a:lnSpc>
          <a:spcPct val="100000"/>
        </a:lnSpc>
        <a:spcBef>
          <a:spcPts val="10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173038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541338" indent="-184150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715963" indent="-17462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889000" indent="-173038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33"/>
        </a:buBlip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059" userDrawn="1">
          <p15:clr>
            <a:srgbClr val="F26B43"/>
          </p15:clr>
        </p15:guide>
        <p15:guide id="4" pos="67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B70FB-D608-B540-907D-EC6090665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V3.1 - endnu mere SASS / SCSS</a:t>
            </a:r>
            <a:endParaRPr lang="en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6024CB-6FF9-6E4E-B7D2-76CF60A7EE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Interpolation, funktioner, </a:t>
            </a:r>
            <a:r>
              <a:rPr lang="da-DK" dirty="0" err="1"/>
              <a:t>if-else</a:t>
            </a:r>
            <a:r>
              <a:rPr lang="da-DK" dirty="0"/>
              <a:t>, lister, løkker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20526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9492C3-CD85-4012-B7AC-6E33E2038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Interpolation</a:t>
            </a:r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3B0D7129-5E26-48F3-9EB0-86AFB1B137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a-DK" dirty="0"/>
              <a:t>Man kan overføre variabler til alle dele af sin SCSS-kode ved at anvende interpolation, som skrives </a:t>
            </a:r>
            <a:r>
              <a:rPr lang="da-DK" dirty="0">
                <a:solidFill>
                  <a:srgbClr val="FF0000"/>
                </a:solidFill>
              </a:rPr>
              <a:t>#{</a:t>
            </a:r>
            <a:r>
              <a:rPr lang="da-DK" i="1" dirty="0"/>
              <a:t>$variabelnavn</a:t>
            </a:r>
            <a:r>
              <a:rPr lang="da-DK" dirty="0">
                <a:solidFill>
                  <a:srgbClr val="FF0000"/>
                </a:solidFill>
              </a:rPr>
              <a:t>}</a:t>
            </a:r>
          </a:p>
          <a:p>
            <a:r>
              <a:rPr lang="da-DK" dirty="0"/>
              <a:t>Hvis man henviser direkte til en variabel (f.eks. ved at overføre den som argument i en </a:t>
            </a:r>
            <a:r>
              <a:rPr lang="da-DK" dirty="0" err="1"/>
              <a:t>mixin</a:t>
            </a:r>
            <a:r>
              <a:rPr lang="da-DK" dirty="0"/>
              <a:t> eller funktion eller ved at bruge den i direkte i en </a:t>
            </a:r>
            <a:r>
              <a:rPr lang="da-DK" dirty="0" err="1"/>
              <a:t>property</a:t>
            </a:r>
            <a:r>
              <a:rPr lang="da-DK" dirty="0"/>
              <a:t> – </a:t>
            </a:r>
            <a:r>
              <a:rPr lang="da-DK" dirty="0" err="1"/>
              <a:t>color</a:t>
            </a:r>
            <a:r>
              <a:rPr lang="da-DK" dirty="0"/>
              <a:t>: $</a:t>
            </a:r>
            <a:r>
              <a:rPr lang="da-DK" dirty="0" err="1"/>
              <a:t>color-main</a:t>
            </a:r>
            <a:r>
              <a:rPr lang="da-DK" dirty="0"/>
              <a:t>), skal man ikke anvende interpolation</a:t>
            </a:r>
          </a:p>
          <a:p>
            <a:r>
              <a:rPr lang="da-DK" dirty="0"/>
              <a:t>Hvis man anvender den i direkte forlængelse af eller inden i anden SCSS kode, skal man anvende interpolation, fx</a:t>
            </a:r>
            <a:br>
              <a:rPr lang="da-DK" dirty="0"/>
            </a:br>
            <a:br>
              <a:rPr lang="da-DK" dirty="0"/>
            </a:br>
            <a:r>
              <a:rPr lang="da-DK" dirty="0"/>
              <a:t>@</a:t>
            </a:r>
            <a:r>
              <a:rPr lang="da-DK" dirty="0" err="1"/>
              <a:t>mixin</a:t>
            </a:r>
            <a:r>
              <a:rPr lang="da-DK" dirty="0"/>
              <a:t> </a:t>
            </a:r>
            <a:r>
              <a:rPr lang="da-DK" dirty="0" err="1"/>
              <a:t>bgImg</a:t>
            </a:r>
            <a:r>
              <a:rPr lang="da-DK" dirty="0"/>
              <a:t>($</a:t>
            </a:r>
            <a:r>
              <a:rPr lang="da-DK" dirty="0" err="1"/>
              <a:t>name</a:t>
            </a:r>
            <a:r>
              <a:rPr lang="da-DK" dirty="0"/>
              <a:t>)</a:t>
            </a:r>
            <a:br>
              <a:rPr lang="da-DK" dirty="0"/>
            </a:br>
            <a:r>
              <a:rPr lang="da-DK" dirty="0"/>
              <a:t>{</a:t>
            </a:r>
            <a:br>
              <a:rPr lang="da-DK" dirty="0"/>
            </a:br>
            <a:r>
              <a:rPr lang="da-DK" dirty="0"/>
              <a:t>	background-image: url(”/</a:t>
            </a:r>
            <a:r>
              <a:rPr lang="da-DK" dirty="0" err="1"/>
              <a:t>img</a:t>
            </a:r>
            <a:r>
              <a:rPr lang="da-DK" dirty="0"/>
              <a:t>/#{$</a:t>
            </a:r>
            <a:r>
              <a:rPr lang="da-DK" dirty="0" err="1"/>
              <a:t>name</a:t>
            </a:r>
            <a:r>
              <a:rPr lang="da-DK" dirty="0"/>
              <a:t>}.jpg”);</a:t>
            </a:r>
            <a:br>
              <a:rPr lang="da-DK" dirty="0"/>
            </a:br>
            <a:r>
              <a:rPr lang="da-DK" dirty="0"/>
              <a:t>}</a:t>
            </a:r>
            <a:br>
              <a:rPr lang="da-DK" dirty="0"/>
            </a:br>
            <a:endParaRPr lang="da-DK" dirty="0"/>
          </a:p>
          <a:p>
            <a:r>
              <a:rPr lang="da-DK" dirty="0"/>
              <a:t>Interpolation overfører indholdet af en variabel som en streng direkte ind i den genererede CSS-kode</a:t>
            </a:r>
          </a:p>
        </p:txBody>
      </p:sp>
      <p:pic>
        <p:nvPicPr>
          <p:cNvPr id="8" name="Pladsholder til billede 7">
            <a:extLst>
              <a:ext uri="{FF2B5EF4-FFF2-40B4-BE49-F238E27FC236}">
                <a16:creationId xmlns:a16="http://schemas.microsoft.com/office/drawing/2014/main" id="{290B4844-1B9B-4511-AFFF-D094EB74CA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/>
      </p:pic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C7DA7F6F-6E65-470F-A943-8A86F651D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697075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12DCA0-78C9-45E6-8A5D-CE50A4E41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Interpolation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6E009D25-1692-465C-9408-B1AA90B3B54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 dirty="0"/>
              <a:t>Interpolation kan også anvendes til at indsætte en streng ind i den genererede CSS-kode</a:t>
            </a:r>
            <a:br>
              <a:rPr lang="da-DK" dirty="0"/>
            </a:br>
            <a:br>
              <a:rPr lang="da-DK" dirty="0"/>
            </a:br>
            <a:r>
              <a:rPr lang="da-DK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SCSS */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font-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calculateSize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(2)#{”em”};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CSS */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font-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: 4em;</a:t>
            </a:r>
            <a:br>
              <a:rPr lang="da-DK" dirty="0"/>
            </a:br>
            <a:endParaRPr lang="da-DK" dirty="0"/>
          </a:p>
          <a:p>
            <a:r>
              <a:rPr lang="da-DK" dirty="0" err="1"/>
              <a:t>calculateSize</a:t>
            </a:r>
            <a:r>
              <a:rPr lang="da-DK" dirty="0"/>
              <a:t> er en funktion, der udregner størrelsen på skrifttypen og herefter returnerer et tal</a:t>
            </a:r>
          </a:p>
          <a:p>
            <a:r>
              <a:rPr lang="da-DK" dirty="0"/>
              <a:t>Funktionen returnerer ikke enheden, så den skal tilføjes </a:t>
            </a:r>
            <a:r>
              <a:rPr lang="da-DK" dirty="0" err="1"/>
              <a:t>vha</a:t>
            </a:r>
            <a:r>
              <a:rPr lang="da-DK" dirty="0"/>
              <a:t> interpolation</a:t>
            </a:r>
          </a:p>
          <a:p>
            <a:r>
              <a:rPr lang="da-DK" dirty="0"/>
              <a:t>Hvis vi ikke anvender interpolation, får vi følgende resultat:</a:t>
            </a:r>
            <a:br>
              <a:rPr lang="da-DK" dirty="0"/>
            </a:br>
            <a:br>
              <a:rPr lang="da-DK" dirty="0"/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font-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calculateSize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(2)em;</a:t>
            </a:r>
            <a:b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font-</a:t>
            </a:r>
            <a:r>
              <a:rPr lang="da-DK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4 em;</a:t>
            </a: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a-DK" dirty="0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43B6501A-E579-4006-8218-7CE4750BC7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" b="641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539EA2B4-AC7F-4036-97D3-92933DE353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89506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99E15C-3341-44FE-921F-49A9B9668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Funktioner i SCSS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9873CD07-E991-496A-B26E-A35CE34B85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Funktioner i SCSS fungerer på samme måde, som i andre programmeringssprog</a:t>
            </a:r>
          </a:p>
          <a:p>
            <a:r>
              <a:rPr lang="da-DK" dirty="0"/>
              <a:t>En funktion SKAL indeholde en @return, som returnerer en værdi eller et resultat fra funktionen</a:t>
            </a:r>
          </a:p>
          <a:p>
            <a:r>
              <a:rPr lang="da-DK" dirty="0"/>
              <a:t>@return kan KUN anvendes i funktioner</a:t>
            </a:r>
          </a:p>
          <a:p>
            <a:r>
              <a:rPr lang="da-DK" dirty="0"/>
              <a:t>Når funktionen støder ind i sin @return, stopper funktionen og returnerer det ønskede</a:t>
            </a:r>
          </a:p>
          <a:p>
            <a:r>
              <a:rPr lang="da-DK" dirty="0"/>
              <a:t>Brug funktioner, når noget i din kode skal udregnes flere gange</a:t>
            </a:r>
          </a:p>
          <a:p>
            <a:r>
              <a:rPr lang="da-DK" dirty="0"/>
              <a:t>Brug </a:t>
            </a:r>
            <a:r>
              <a:rPr lang="da-DK" dirty="0" err="1"/>
              <a:t>mixins</a:t>
            </a:r>
            <a:r>
              <a:rPr lang="da-DK" dirty="0"/>
              <a:t>, når der skal skrives noget direkte CSS-kode (sættes nogle properties)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E16F04E9-AED4-48E1-9895-1E41C5C197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" b="638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33FB649-CC22-452B-9F76-D394171B49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04428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E78AD6-283C-4423-85CB-527CF8413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If - </a:t>
            </a:r>
            <a:r>
              <a:rPr lang="da-DK" dirty="0" err="1"/>
              <a:t>else</a:t>
            </a:r>
            <a:r>
              <a:rPr lang="da-DK" dirty="0"/>
              <a:t> - </a:t>
            </a:r>
            <a:r>
              <a:rPr lang="da-DK" dirty="0" err="1"/>
              <a:t>else</a:t>
            </a:r>
            <a:r>
              <a:rPr lang="da-DK" dirty="0"/>
              <a:t> </a:t>
            </a:r>
            <a:r>
              <a:rPr lang="da-DK" dirty="0" err="1"/>
              <a:t>if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859CA41-F708-42A4-A701-230AF40BAE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/>
              <a:t>If – </a:t>
            </a:r>
            <a:r>
              <a:rPr lang="da-DK" dirty="0" err="1"/>
              <a:t>else</a:t>
            </a:r>
            <a:r>
              <a:rPr lang="da-DK" dirty="0"/>
              <a:t> – </a:t>
            </a:r>
            <a:r>
              <a:rPr lang="da-DK" dirty="0" err="1"/>
              <a:t>else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skrives i SCSS med @</a:t>
            </a:r>
          </a:p>
          <a:p>
            <a:r>
              <a:rPr lang="da-DK" dirty="0"/>
              <a:t>Den </a:t>
            </a:r>
            <a:r>
              <a:rPr lang="da-DK" dirty="0" err="1"/>
              <a:t>condition</a:t>
            </a:r>
            <a:r>
              <a:rPr lang="da-DK" dirty="0"/>
              <a:t>, som du tester på, skal ikke skrives i parenteser</a:t>
            </a:r>
          </a:p>
          <a:p>
            <a:r>
              <a:rPr lang="da-DK" dirty="0"/>
              <a:t>Dine sammenlignings operators fungerer på samme måde som i andre programmeringssprog, fx</a:t>
            </a:r>
            <a:br>
              <a:rPr lang="da-DK" dirty="0"/>
            </a:br>
            <a:br>
              <a:rPr lang="da-DK" dirty="0"/>
            </a:br>
            <a:r>
              <a:rPr lang="da-DK" dirty="0"/>
              <a:t>==	lig med</a:t>
            </a:r>
            <a:br>
              <a:rPr lang="da-DK" dirty="0"/>
            </a:br>
            <a:r>
              <a:rPr lang="da-DK" dirty="0"/>
              <a:t>!=	forskellig fra</a:t>
            </a:r>
            <a:br>
              <a:rPr lang="da-DK" dirty="0"/>
            </a:br>
            <a:r>
              <a:rPr lang="da-DK" dirty="0"/>
              <a:t>&gt;	større end</a:t>
            </a:r>
            <a:br>
              <a:rPr lang="da-DK" dirty="0"/>
            </a:br>
            <a:r>
              <a:rPr lang="da-DK" dirty="0"/>
              <a:t>&lt;	mindre end</a:t>
            </a:r>
            <a:br>
              <a:rPr lang="da-DK" dirty="0"/>
            </a:br>
            <a:r>
              <a:rPr lang="da-DK" dirty="0"/>
              <a:t>&gt;=	større end eller lig med</a:t>
            </a:r>
            <a:br>
              <a:rPr lang="da-DK" dirty="0"/>
            </a:br>
            <a:r>
              <a:rPr lang="da-DK" dirty="0"/>
              <a:t>&lt;=	mindre end eller lig med</a:t>
            </a:r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52A977A5-9E05-427E-9BBB-2762050232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" b="657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D1D3FAC-5BB8-44C5-ADB9-F16A6BC7A2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39808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5E2325-F978-4F0D-9792-C17ECC8E2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SCSS lister (arrays)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B3702766-0C7A-4E53-8945-719AFDCB16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a-DK" dirty="0"/>
              <a:t>SCSS lister defineres enten ved at separere værdierne med komma eller med mellemrum</a:t>
            </a:r>
          </a:p>
          <a:p>
            <a:r>
              <a:rPr lang="da-DK" dirty="0"/>
              <a:t>Første element i en SCSS liste er element nr. 1</a:t>
            </a:r>
          </a:p>
          <a:p>
            <a:pPr lvl="1"/>
            <a:r>
              <a:rPr lang="da-DK" dirty="0"/>
              <a:t>I modsætning til mange andre programmeringssprog, hvor første element i et array ligger på </a:t>
            </a:r>
            <a:r>
              <a:rPr lang="da-DK" dirty="0" err="1"/>
              <a:t>index</a:t>
            </a:r>
            <a:r>
              <a:rPr lang="da-DK" dirty="0"/>
              <a:t> 0</a:t>
            </a:r>
          </a:p>
          <a:p>
            <a:r>
              <a:rPr lang="da-DK" dirty="0"/>
              <a:t>Man kan henvise til et element i en liste med den indbyggede funktion </a:t>
            </a:r>
            <a:r>
              <a:rPr lang="da-DK" dirty="0" err="1"/>
              <a:t>nth</a:t>
            </a:r>
            <a:r>
              <a:rPr lang="da-DK" dirty="0"/>
              <a:t>:</a:t>
            </a:r>
            <a:br>
              <a:rPr lang="da-DK" dirty="0"/>
            </a:br>
            <a:br>
              <a:rPr lang="da-DK" dirty="0"/>
            </a:b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sizes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: 40px, 50px, 80px;</a:t>
            </a: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nth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sizes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, 2); // returnerer 50px</a:t>
            </a:r>
            <a:b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dirty="0"/>
              <a:t>Man kan få returneret </a:t>
            </a:r>
            <a:r>
              <a:rPr lang="da-DK" dirty="0" err="1"/>
              <a:t>indexet</a:t>
            </a:r>
            <a:r>
              <a:rPr lang="da-DK" dirty="0"/>
              <a:t> på en værdi med den indbyggede funktion </a:t>
            </a:r>
            <a:r>
              <a:rPr lang="da-DK" dirty="0" err="1"/>
              <a:t>index</a:t>
            </a:r>
            <a:r>
              <a:rPr lang="da-DK" dirty="0"/>
              <a:t>:</a:t>
            </a:r>
            <a:b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sizes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, 50px); // returnerer 2</a:t>
            </a:r>
            <a:b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dirty="0"/>
              <a:t>Man kan få returneret længden af en liste med den indbyggede funktion </a:t>
            </a:r>
            <a:r>
              <a:rPr lang="da-DK" dirty="0" err="1"/>
              <a:t>length</a:t>
            </a:r>
            <a:r>
              <a:rPr lang="da-DK" dirty="0"/>
              <a:t>:</a:t>
            </a:r>
            <a:b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sizes</a:t>
            </a:r>
            <a:r>
              <a:rPr lang="da-DK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); // returnerer 3</a:t>
            </a:r>
            <a:endParaRPr lang="da-DK" dirty="0"/>
          </a:p>
        </p:txBody>
      </p:sp>
      <p:pic>
        <p:nvPicPr>
          <p:cNvPr id="6" name="Pladsholder til billede 5">
            <a:extLst>
              <a:ext uri="{FF2B5EF4-FFF2-40B4-BE49-F238E27FC236}">
                <a16:creationId xmlns:a16="http://schemas.microsoft.com/office/drawing/2014/main" id="{2C4FCC4C-7019-407C-9A71-2A5EE990365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" b="629"/>
          <a:stretch>
            <a:fillRect/>
          </a:stretch>
        </p:blipFill>
        <p:spPr/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DC8EA3E-00D0-4386-8991-C04FBD4DC1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6970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F1B632-DCE9-40D7-9219-8E39147B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SCSS løkker/loops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9087B320-E055-4A9C-9183-9E16094996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@</a:t>
            </a:r>
            <a:r>
              <a:rPr lang="da-DK" dirty="0" err="1"/>
              <a:t>each</a:t>
            </a:r>
            <a:r>
              <a:rPr lang="da-DK" dirty="0"/>
              <a:t> løber igennem en liste (svarer til et array i andre programmeringssprog)</a:t>
            </a:r>
            <a:br>
              <a:rPr lang="da-DK" dirty="0"/>
            </a:br>
            <a:br>
              <a:rPr lang="da-DK" dirty="0"/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sizes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: 40px, 50px, 80px;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each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 $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 in $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sizes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icon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-#{$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		font-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: $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/2;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: $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: $</a:t>
            </a:r>
            <a:r>
              <a:rPr lang="da-DK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4682F83F-33CE-4469-83A5-47A0924B406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tekst 2">
            <a:extLst>
              <a:ext uri="{FF2B5EF4-FFF2-40B4-BE49-F238E27FC236}">
                <a16:creationId xmlns:a16="http://schemas.microsoft.com/office/drawing/2014/main" id="{FFC0856B-A1AF-49BE-9441-8345001B9DEB}"/>
              </a:ext>
            </a:extLst>
          </p:cNvPr>
          <p:cNvSpPr txBox="1">
            <a:spLocks/>
          </p:cNvSpPr>
          <p:nvPr/>
        </p:nvSpPr>
        <p:spPr>
          <a:xfrm>
            <a:off x="7492330" y="1237679"/>
            <a:ext cx="3860799" cy="5389457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25400" rIns="25400" bIns="25400" anchor="ctr">
            <a:normAutofit fontScale="92500" lnSpcReduction="10000"/>
          </a:bodyPr>
          <a:lstStyle>
            <a:lvl1pPr marL="6096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1pPr>
            <a:lvl2pPr marL="12192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2pPr>
            <a:lvl3pPr marL="18288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3pPr>
            <a:lvl4pPr marL="24384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4pPr>
            <a:lvl5pPr marL="30480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5pPr>
            <a:lvl6pPr marL="36576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6pPr>
            <a:lvl7pPr marL="42672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7pPr>
            <a:lvl8pPr marL="48768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8pPr>
            <a:lvl9pPr marL="54864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9pPr>
          </a:lstStyle>
          <a:p>
            <a:pPr marL="180975" lvl="1" indent="0">
              <a:spcBef>
                <a:spcPts val="600"/>
              </a:spcBef>
              <a:buNone/>
            </a:pPr>
            <a:r>
              <a:rPr lang="da-DK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CSS resultat */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.icon-40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20px;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40px;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40px;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180975" lvl="1" indent="0">
              <a:spcBef>
                <a:spcPts val="600"/>
              </a:spcBef>
              <a:buNone/>
            </a:pPr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.icon-50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25px;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50px;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50px;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180975" lvl="1" indent="0">
              <a:spcBef>
                <a:spcPts val="600"/>
              </a:spcBef>
              <a:buNone/>
            </a:pPr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.icon-80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font-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40px;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80px;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80px;</a:t>
            </a:r>
          </a:p>
          <a:p>
            <a:pPr marL="180975" lvl="1" indent="0">
              <a:spcBef>
                <a:spcPts val="600"/>
              </a:spcBef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9275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5D1884-AF11-4B02-8544-9559CDB21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SCSS for-løkker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277E38E5-CB4A-4BB8-954E-5400A25728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a-DK" dirty="0"/>
              <a:t>Man kan lave en for-løkke, hvis man skal gentage noget et bestemt antal gange</a:t>
            </a:r>
            <a:br>
              <a:rPr lang="da-DK" dirty="0"/>
            </a:br>
            <a:br>
              <a:rPr lang="da-DK" dirty="0"/>
            </a:b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a-DK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color-background</a:t>
            </a: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: #003366;</a:t>
            </a:r>
            <a:b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@for $i from 1 </a:t>
            </a:r>
            <a:r>
              <a:rPr lang="da-DK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through</a:t>
            </a: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3 	</a:t>
            </a:r>
            <a:b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tæller $i fra 1 til og med 3</a:t>
            </a:r>
            <a:b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ul:nth-child</a:t>
            </a: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(3n + #{$i})</a:t>
            </a:r>
            <a:b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  <a:b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da-DK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background-color</a:t>
            </a: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a-DK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lighten</a:t>
            </a: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da-DK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		</a:t>
            </a:r>
            <a:r>
              <a:rPr lang="da-DK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</a:t>
            </a: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$i * 5%);</a:t>
            </a:r>
            <a:b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b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dirty="0"/>
              <a:t>Alternativ måde:</a:t>
            </a:r>
            <a:b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@for $i from 1 to 3 		</a:t>
            </a:r>
            <a:b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// tæller $i fra i til 3 (uden 3)</a:t>
            </a:r>
            <a:endParaRPr lang="da-DK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9EC94836-77A8-482C-B9C7-7F80309F1E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tekst 2">
            <a:extLst>
              <a:ext uri="{FF2B5EF4-FFF2-40B4-BE49-F238E27FC236}">
                <a16:creationId xmlns:a16="http://schemas.microsoft.com/office/drawing/2014/main" id="{1FF06D79-0C3C-4F26-899D-BFAB955F80D9}"/>
              </a:ext>
            </a:extLst>
          </p:cNvPr>
          <p:cNvSpPr txBox="1">
            <a:spLocks/>
          </p:cNvSpPr>
          <p:nvPr/>
        </p:nvSpPr>
        <p:spPr>
          <a:xfrm>
            <a:off x="7493084" y="1244449"/>
            <a:ext cx="3794205" cy="529702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25400" rIns="25400" bIns="25400" anchor="ctr">
            <a:normAutofit lnSpcReduction="10000"/>
          </a:bodyPr>
          <a:lstStyle>
            <a:lvl1pPr marL="6096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1pPr>
            <a:lvl2pPr marL="12192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2pPr>
            <a:lvl3pPr marL="18288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3pPr>
            <a:lvl4pPr marL="24384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4pPr>
            <a:lvl5pPr marL="30480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5pPr>
            <a:lvl6pPr marL="36576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6pPr>
            <a:lvl7pPr marL="42672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7pPr>
            <a:lvl8pPr marL="48768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8pPr>
            <a:lvl9pPr marL="54864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9pPr>
          </a:lstStyle>
          <a:p>
            <a:pPr marL="180975" lvl="1" indent="0">
              <a:buNone/>
            </a:pPr>
            <a:r>
              <a:rPr lang="da-DK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CSS resultat */</a:t>
            </a:r>
          </a:p>
          <a:p>
            <a:pPr marL="180975" lvl="1" indent="0">
              <a:buNone/>
            </a:pP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ul:nth-child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(3n + 1)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background-color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#004080;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180975" lvl="1" indent="0">
              <a:buNone/>
            </a:pPr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80975" lvl="1" indent="0">
              <a:buNone/>
            </a:pP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ul:nth-child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(3n + 2)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background-color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#004d99;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180975" lvl="1" indent="0">
              <a:buNone/>
            </a:pPr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80975" lvl="1" indent="0">
              <a:buNone/>
            </a:pP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ul:nth-child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(3n + 3)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background-color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#0059b3;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34768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10E84E-CD7E-4F73-9421-8869793AD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SCSS </a:t>
            </a:r>
            <a:r>
              <a:rPr lang="da-DK" dirty="0" err="1"/>
              <a:t>while</a:t>
            </a:r>
            <a:r>
              <a:rPr lang="da-DK" dirty="0"/>
              <a:t>-løkker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67AB3606-A696-4006-B4D8-ACF2668F28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a-DK" dirty="0"/>
              <a:t>En </a:t>
            </a:r>
            <a:r>
              <a:rPr lang="da-DK" dirty="0" err="1"/>
              <a:t>while</a:t>
            </a:r>
            <a:r>
              <a:rPr lang="da-DK" dirty="0"/>
              <a:t>-løkke kører så længe en forudsætning er til stede</a:t>
            </a:r>
          </a:p>
          <a:p>
            <a:pPr lvl="1"/>
            <a:r>
              <a:rPr lang="da-DK" dirty="0"/>
              <a:t>Der vil ofte foregå en tælling op eller ned inden i løkken, som </a:t>
            </a:r>
            <a:r>
              <a:rPr lang="da-DK" dirty="0" err="1"/>
              <a:t>while</a:t>
            </a:r>
            <a:r>
              <a:rPr lang="da-DK" dirty="0"/>
              <a:t>-løkken hele tiden tester på</a:t>
            </a:r>
          </a:p>
          <a:p>
            <a:pPr marL="304800" lvl="1" indent="0">
              <a:buNone/>
            </a:pPr>
            <a:endParaRPr lang="da-DK" dirty="0"/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$types: 4;</a:t>
            </a:r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$type-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20px;</a:t>
            </a:r>
          </a:p>
          <a:p>
            <a:pPr marL="304800" lvl="1" indent="0">
              <a:buNone/>
            </a:pPr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($types &gt; 0)</a:t>
            </a:r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.klasse-#{$types}</a:t>
            </a:r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$type-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 $types;</a:t>
            </a:r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$types = $types -1;</a:t>
            </a:r>
          </a:p>
          <a:p>
            <a:pPr marL="304800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9CF4F6AD-D421-4684-8D5B-D897240400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tekst 2">
            <a:extLst>
              <a:ext uri="{FF2B5EF4-FFF2-40B4-BE49-F238E27FC236}">
                <a16:creationId xmlns:a16="http://schemas.microsoft.com/office/drawing/2014/main" id="{4F51D875-D160-4D00-BA8C-64BC7EDAD707}"/>
              </a:ext>
            </a:extLst>
          </p:cNvPr>
          <p:cNvSpPr txBox="1">
            <a:spLocks/>
          </p:cNvSpPr>
          <p:nvPr/>
        </p:nvSpPr>
        <p:spPr>
          <a:xfrm>
            <a:off x="7493084" y="1293099"/>
            <a:ext cx="3860800" cy="5334037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25400" rIns="25400" bIns="25400" anchor="ctr">
            <a:normAutofit fontScale="92500" lnSpcReduction="20000"/>
          </a:bodyPr>
          <a:lstStyle>
            <a:lvl1pPr marL="6096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1pPr>
            <a:lvl2pPr marL="12192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2pPr>
            <a:lvl3pPr marL="18288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3pPr>
            <a:lvl4pPr marL="24384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4pPr>
            <a:lvl5pPr marL="3048000" marR="0" indent="-609600" algn="l" defTabSz="825500" rtl="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36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5pPr>
            <a:lvl6pPr marL="36576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6pPr>
            <a:lvl7pPr marL="42672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7pPr>
            <a:lvl8pPr marL="48768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8pPr>
            <a:lvl9pPr marL="5486400" marR="0" indent="-609600" algn="l" defTabSz="825500" rtl="0" latinLnBrk="0">
              <a:lnSpc>
                <a:spcPct val="100000"/>
              </a:lnSpc>
              <a:spcBef>
                <a:spcPts val="3400"/>
              </a:spcBef>
              <a:spcAft>
                <a:spcPts val="0"/>
              </a:spcAft>
              <a:buClr>
                <a:srgbClr val="929292"/>
              </a:buClr>
              <a:buSzPct val="60000"/>
              <a:buFont typeface="Zapf Dingbats"/>
              <a:buChar char="❖"/>
              <a:tabLst/>
              <a:defRPr sz="5000" b="0" i="0" u="none" strike="noStrike" cap="none" spc="0" baseline="0">
                <a:ln>
                  <a:noFill/>
                </a:ln>
                <a:solidFill>
                  <a:srgbClr val="414141"/>
                </a:solidFill>
                <a:uFillTx/>
                <a:latin typeface="+mn-lt"/>
                <a:ea typeface="+mn-ea"/>
                <a:cs typeface="+mn-cs"/>
                <a:sym typeface="IBM Plex Mono"/>
              </a:defRPr>
            </a:lvl9pPr>
          </a:lstStyle>
          <a:p>
            <a:pPr marL="180975" lvl="1" indent="0">
              <a:buNone/>
            </a:pPr>
            <a:r>
              <a:rPr lang="da-DK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CSS resultat */</a:t>
            </a:r>
          </a:p>
          <a:p>
            <a:pPr marL="180975" lvl="1" indent="0">
              <a:buNone/>
            </a:pPr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.klasse-4 {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24px;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180975" lvl="1" indent="0">
              <a:buNone/>
            </a:pPr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.klasse-3 {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23px;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180975" lvl="1" indent="0">
              <a:buNone/>
            </a:pPr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.klasse-2 {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22px;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180975" lvl="1" indent="0">
              <a:buNone/>
            </a:pPr>
            <a:endParaRPr lang="da-DK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.klasse-1 {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a-DK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21px;</a:t>
            </a:r>
          </a:p>
          <a:p>
            <a:pPr marL="180975" lvl="1" indent="0">
              <a:buNone/>
            </a:pPr>
            <a:r>
              <a:rPr lang="da-DK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77444558"/>
      </p:ext>
    </p:extLst>
  </p:cSld>
  <p:clrMapOvr>
    <a:masterClrMapping/>
  </p:clrMapOvr>
</p:sld>
</file>

<file path=ppt/theme/theme1.xml><?xml version="1.0" encoding="utf-8"?>
<a:theme xmlns:a="http://schemas.openxmlformats.org/drawingml/2006/main" name="AspIT">
  <a:themeElements>
    <a:clrScheme name="AspI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94541"/>
      </a:accent1>
      <a:accent2>
        <a:srgbClr val="FF5747"/>
      </a:accent2>
      <a:accent3>
        <a:srgbClr val="286759"/>
      </a:accent3>
      <a:accent4>
        <a:srgbClr val="919191"/>
      </a:accent4>
      <a:accent5>
        <a:srgbClr val="091918"/>
      </a:accent5>
      <a:accent6>
        <a:srgbClr val="389D88"/>
      </a:accent6>
      <a:hlink>
        <a:srgbClr val="FF5746"/>
      </a:hlink>
      <a:folHlink>
        <a:srgbClr val="FF5746"/>
      </a:folHlink>
    </a:clrScheme>
    <a:fontScheme name="AspI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2AA98BE77D1A458521DBA3750F9CCF" ma:contentTypeVersion="13" ma:contentTypeDescription="Opret et nyt dokument." ma:contentTypeScope="" ma:versionID="eb7d91b5d6b05e4f282f052282cc77b8">
  <xsd:schema xmlns:xsd="http://www.w3.org/2001/XMLSchema" xmlns:xs="http://www.w3.org/2001/XMLSchema" xmlns:p="http://schemas.microsoft.com/office/2006/metadata/properties" xmlns:ns2="124eee8e-a453-4d03-97ae-e597d1bf9971" xmlns:ns3="aa423d99-4979-4218-8d0c-b8f011706b27" targetNamespace="http://schemas.microsoft.com/office/2006/metadata/properties" ma:root="true" ma:fieldsID="eb993a132503ed963decfc03381691fa" ns2:_="" ns3:_="">
    <xsd:import namespace="124eee8e-a453-4d03-97ae-e597d1bf9971"/>
    <xsd:import namespace="aa423d99-4979-4218-8d0c-b8f011706b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4eee8e-a453-4d03-97ae-e597d1bf99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ledmærker" ma:readOnly="false" ma:fieldId="{5cf76f15-5ced-4ddc-b409-7134ff3c332f}" ma:taxonomyMulti="true" ma:sspId="386ca3c2-92b5-467d-bbcf-cd8964db9f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23d99-4979-4218-8d0c-b8f011706b2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58253bed-7e8b-4af0-9b2a-2b25ab73ea5c}" ma:internalName="TaxCatchAll" ma:showField="CatchAllData" ma:web="aa423d99-4979-4218-8d0c-b8f011706b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4eee8e-a453-4d03-97ae-e597d1bf9971">
      <Terms xmlns="http://schemas.microsoft.com/office/infopath/2007/PartnerControls"/>
    </lcf76f155ced4ddcb4097134ff3c332f>
    <TaxCatchAll xmlns="aa423d99-4979-4218-8d0c-b8f011706b27" xsi:nil="true"/>
  </documentManagement>
</p:properties>
</file>

<file path=customXml/itemProps1.xml><?xml version="1.0" encoding="utf-8"?>
<ds:datastoreItem xmlns:ds="http://schemas.openxmlformats.org/officeDocument/2006/customXml" ds:itemID="{AFC3F658-1679-4973-855C-8A0563A9DCB7}"/>
</file>

<file path=customXml/itemProps2.xml><?xml version="1.0" encoding="utf-8"?>
<ds:datastoreItem xmlns:ds="http://schemas.openxmlformats.org/officeDocument/2006/customXml" ds:itemID="{DE3C21CD-74A2-47A9-826A-0451C39C6612}"/>
</file>

<file path=customXml/itemProps3.xml><?xml version="1.0" encoding="utf-8"?>
<ds:datastoreItem xmlns:ds="http://schemas.openxmlformats.org/officeDocument/2006/customXml" ds:itemID="{ED78DB61-FEE0-4F9A-B8F0-2E7DA997D157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767</TotalTime>
  <Words>958</Words>
  <Application>Microsoft Office PowerPoint</Application>
  <PresentationFormat>Widescreen</PresentationFormat>
  <Paragraphs>102</Paragraphs>
  <Slides>9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IBM Plex Mono</vt:lpstr>
      <vt:lpstr>Zapf Dingbats</vt:lpstr>
      <vt:lpstr>AspIT</vt:lpstr>
      <vt:lpstr>V3.1 - endnu mere SASS / SCSS</vt:lpstr>
      <vt:lpstr>Interpolation</vt:lpstr>
      <vt:lpstr>Interpolation</vt:lpstr>
      <vt:lpstr>Funktioner i SCSS</vt:lpstr>
      <vt:lpstr>If - else - else if</vt:lpstr>
      <vt:lpstr>SCSS lister (arrays)</vt:lpstr>
      <vt:lpstr>SCSS løkker/loops</vt:lpstr>
      <vt:lpstr>SCSS for-løkker</vt:lpstr>
      <vt:lpstr>SCSS while-løkker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Joachim Jensen</dc:creator>
  <cp:lastModifiedBy>Hanne Lund</cp:lastModifiedBy>
  <cp:revision>149</cp:revision>
  <dcterms:created xsi:type="dcterms:W3CDTF">2020-12-15T07:58:15Z</dcterms:created>
  <dcterms:modified xsi:type="dcterms:W3CDTF">2023-05-14T21:00:29Z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0x010100B42AA98BE77D1A458521DBA3750F9CCF</vt:lpwstr>
  </property>
</Properties>
</file>

<file path=docProps/thumbnail.jpeg>
</file>